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xml" ContentType="application/inkml+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1.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4"/>
  </p:notesMasterIdLst>
  <p:sldIdLst>
    <p:sldId id="256" r:id="rId2"/>
    <p:sldId id="267" r:id="rId3"/>
    <p:sldId id="258" r:id="rId4"/>
    <p:sldId id="282" r:id="rId5"/>
    <p:sldId id="280" r:id="rId6"/>
    <p:sldId id="293" r:id="rId7"/>
    <p:sldId id="296" r:id="rId8"/>
    <p:sldId id="284" r:id="rId9"/>
    <p:sldId id="300" r:id="rId10"/>
    <p:sldId id="301" r:id="rId11"/>
    <p:sldId id="302" r:id="rId12"/>
    <p:sldId id="304" r:id="rId13"/>
    <p:sldId id="303" r:id="rId14"/>
    <p:sldId id="305" r:id="rId15"/>
    <p:sldId id="306" r:id="rId16"/>
    <p:sldId id="295" r:id="rId17"/>
    <p:sldId id="308" r:id="rId18"/>
    <p:sldId id="309" r:id="rId19"/>
    <p:sldId id="310" r:id="rId20"/>
    <p:sldId id="313" r:id="rId21"/>
    <p:sldId id="326" r:id="rId22"/>
    <p:sldId id="322" r:id="rId23"/>
    <p:sldId id="327" r:id="rId24"/>
    <p:sldId id="312" r:id="rId25"/>
    <p:sldId id="328" r:id="rId26"/>
    <p:sldId id="314" r:id="rId27"/>
    <p:sldId id="329" r:id="rId28"/>
    <p:sldId id="324" r:id="rId29"/>
    <p:sldId id="315" r:id="rId30"/>
    <p:sldId id="323" r:id="rId31"/>
    <p:sldId id="318" r:id="rId32"/>
    <p:sldId id="291" r:id="rId33"/>
    <p:sldId id="292" r:id="rId34"/>
    <p:sldId id="316" r:id="rId35"/>
    <p:sldId id="317" r:id="rId36"/>
    <p:sldId id="319" r:id="rId37"/>
    <p:sldId id="320" r:id="rId38"/>
    <p:sldId id="321" r:id="rId39"/>
    <p:sldId id="325" r:id="rId40"/>
    <p:sldId id="299" r:id="rId41"/>
    <p:sldId id="307" r:id="rId42"/>
    <p:sldId id="285" r:id="rId43"/>
  </p:sldIdLst>
  <p:sldSz cx="12192000" cy="6858000"/>
  <p:notesSz cx="6858000" cy="9144000"/>
  <p:embeddedFontLst>
    <p:embeddedFont>
      <p:font typeface="Abril Fatface" panose="02000503000000020003" pitchFamily="2" charset="0"/>
      <p:regular r:id="rId45"/>
    </p:embeddedFont>
    <p:embeddedFont>
      <p:font typeface="Aldrich" panose="020B0604020202020204" charset="0"/>
      <p:regular r:id="rId46"/>
    </p:embeddedFont>
    <p:embeddedFont>
      <p:font typeface="Barlow Condensed" panose="00000506000000000000" pitchFamily="2" charset="0"/>
      <p:regular r:id="rId47"/>
      <p:bold r:id="rId48"/>
      <p:italic r:id="rId49"/>
      <p:boldItalic r:id="rId50"/>
    </p:embeddedFont>
    <p:embeddedFont>
      <p:font typeface="Catamaran" panose="020B0604020202020204" charset="0"/>
      <p:regular r:id="rId51"/>
      <p:bold r:id="rId52"/>
    </p:embeddedFont>
    <p:embeddedFont>
      <p:font typeface="Griffy" panose="020B0604020202020204" charset="0"/>
      <p:regular r:id="rId53"/>
    </p:embeddedFont>
    <p:embeddedFont>
      <p:font typeface="Homemade Apple" panose="020B0604020202020204" charset="0"/>
      <p:regular r:id="rId54"/>
    </p:embeddedFont>
    <p:embeddedFont>
      <p:font typeface="Poppins" panose="00000500000000000000" pitchFamily="2" charset="0"/>
      <p:regular r:id="rId55"/>
      <p:bold r:id="rId56"/>
      <p:italic r:id="rId57"/>
      <p:boldItalic r:id="rId58"/>
    </p:embeddedFont>
    <p:embeddedFont>
      <p:font typeface="Segoe UI" panose="020B0502040204020203" pitchFamily="34" charset="0"/>
      <p:regular r:id="rId59"/>
      <p:bold r:id="rId60"/>
      <p:italic r:id="rId61"/>
      <p:boldItalic r:id="rId62"/>
    </p:embeddedFont>
    <p:embeddedFont>
      <p:font typeface="Segoe UI Semibold" panose="020B0702040204020203" pitchFamily="34" charset="0"/>
      <p:bold r:id="rId63"/>
      <p:boldItalic r:id="rId64"/>
    </p:embeddedFont>
    <p:embeddedFont>
      <p:font typeface="Ubuntu Condensed" panose="020B0506030602030204" pitchFamily="34"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56"/>
            <p14:sldId id="267"/>
            <p14:sldId id="258"/>
            <p14:sldId id="282"/>
            <p14:sldId id="280"/>
            <p14:sldId id="293"/>
            <p14:sldId id="296"/>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295"/>
            <p14:sldId id="308"/>
            <p14:sldId id="309"/>
            <p14:sldId id="310"/>
            <p14:sldId id="313"/>
            <p14:sldId id="326"/>
            <p14:sldId id="322"/>
            <p14:sldId id="327"/>
            <p14:sldId id="312"/>
            <p14:sldId id="328"/>
            <p14:sldId id="314"/>
            <p14:sldId id="329"/>
            <p14:sldId id="324"/>
            <p14:sldId id="315"/>
            <p14:sldId id="323"/>
            <p14:sldId id="318"/>
            <p14:sldId id="291"/>
            <p14:sldId id="292"/>
            <p14:sldId id="316"/>
            <p14:sldId id="317"/>
            <p14:sldId id="319"/>
            <p14:sldId id="320"/>
            <p14:sldId id="321"/>
            <p14:sldId id="325"/>
          </p14:sldIdLst>
        </p14:section>
        <p14:section name="Wrap-Up" id="{640482DA-6DAF-4646-844F-87DD220CB440}">
          <p14:sldIdLst>
            <p14:sldId id="299"/>
            <p14:sldId id="307"/>
            <p14:sldId id="2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F"/>
    <a:srgbClr val="9CDCFE"/>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4273" autoAdjust="0"/>
  </p:normalViewPr>
  <p:slideViewPr>
    <p:cSldViewPr snapToGrid="0">
      <p:cViewPr>
        <p:scale>
          <a:sx n="80" d="100"/>
          <a:sy n="80" d="100"/>
        </p:scale>
        <p:origin x="274" y="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4:23.825"/>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7:34.958"/>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u="none" strike="noStrike" dirty="0"/>
              <a:t>If my password gets leaked it’s bad. If I have permanent administrator rights without PIM, and no MFA on my account, that’s worse.</a:t>
            </a:r>
          </a:p>
          <a:p>
            <a:pPr marL="107950" indent="0">
              <a:lnSpc>
                <a:spcPct val="100000"/>
              </a:lnSpc>
              <a:spcBef>
                <a:spcPts val="600"/>
              </a:spcBef>
              <a:buFont typeface="+mj-lt"/>
              <a:buNone/>
            </a:pPr>
            <a:endParaRPr lang="en-US" u="none" strike="sngStrike" dirty="0"/>
          </a:p>
          <a:p>
            <a:pPr marL="565150" indent="-457200">
              <a:lnSpc>
                <a:spcPct val="100000"/>
              </a:lnSpc>
              <a:spcBef>
                <a:spcPts val="600"/>
              </a:spcBef>
              <a:buFont typeface="+mj-lt"/>
              <a:buAutoNum type="arabicPeriod"/>
            </a:pPr>
            <a:r>
              <a:rPr lang="en-US" u="none" strike="sngStrike" dirty="0"/>
              <a:t>Principle of least privilege</a:t>
            </a:r>
          </a:p>
          <a:p>
            <a:pPr marL="565150" indent="-457200">
              <a:lnSpc>
                <a:spcPct val="100000"/>
              </a:lnSpc>
              <a:spcBef>
                <a:spcPts val="600"/>
              </a:spcBef>
              <a:buFont typeface="+mj-lt"/>
              <a:buAutoNum type="arabicPeriod"/>
            </a:pPr>
            <a:r>
              <a:rPr lang="en-US" strike="sngStrike" dirty="0"/>
              <a:t>Using Client Secrets (is bad)</a:t>
            </a:r>
          </a:p>
          <a:p>
            <a:pPr marL="565150" indent="-457200">
              <a:lnSpc>
                <a:spcPct val="100000"/>
              </a:lnSpc>
              <a:spcBef>
                <a:spcPts val="600"/>
              </a:spcBef>
              <a:buFont typeface="+mj-lt"/>
              <a:buAutoNum type="arabicPeriod"/>
            </a:pPr>
            <a:r>
              <a:rPr lang="en-US" dirty="0"/>
              <a:t>Using old tooling, like </a:t>
            </a:r>
            <a:r>
              <a:rPr lang="en-US" dirty="0" err="1"/>
              <a:t>AzureRm</a:t>
            </a:r>
            <a:r>
              <a:rPr lang="en-US" dirty="0"/>
              <a:t> instead of Az for PowerShell. Sometimes the difference is not obvious, especially when the functionality is the same</a:t>
            </a:r>
          </a:p>
          <a:p>
            <a:pPr marL="565150" indent="-457200">
              <a:lnSpc>
                <a:spcPct val="100000"/>
              </a:lnSpc>
              <a:spcBef>
                <a:spcPts val="600"/>
              </a:spcBef>
              <a:buFont typeface="+mj-lt"/>
              <a:buAutoNum type="arabicPeriod"/>
            </a:pPr>
            <a:r>
              <a:rPr lang="en-US" dirty="0"/>
              <a:t>Credential Management (if we really need them, use secret storage like KV and ensure that the process to issue new secrets </a:t>
            </a:r>
            <a:r>
              <a:rPr lang="en-US" dirty="0" err="1"/>
              <a:t>etc</a:t>
            </a:r>
            <a:r>
              <a:rPr lang="en-US" dirty="0"/>
              <a:t> is safe and controlled. Don’t email it!) Rotate credentials often, and if you do store secrets, think of also securing the storage fully</a:t>
            </a:r>
          </a:p>
          <a:p>
            <a:pPr marL="565150" indent="-457200">
              <a:lnSpc>
                <a:spcPct val="100000"/>
              </a:lnSpc>
              <a:spcBef>
                <a:spcPts val="600"/>
              </a:spcBef>
              <a:buFont typeface="+mj-lt"/>
              <a:buAutoNum type="arabicPeriod"/>
            </a:pPr>
            <a:r>
              <a:rPr lang="en-US" dirty="0"/>
              <a:t>Not ensuring traceability (if I have access to of credentials as the app, it shouldn’t be possible for me to use it without my name showing (malicious insider)). Also audit and alerting for reading sensitive secrets if it’s not done by an identity that should</a:t>
            </a:r>
          </a:p>
          <a:p>
            <a:pPr marL="565150" indent="-457200">
              <a:lnSpc>
                <a:spcPct val="100000"/>
              </a:lnSpc>
              <a:spcBef>
                <a:spcPts val="600"/>
              </a:spcBef>
              <a:buFont typeface="+mj-lt"/>
              <a:buAutoNum type="arabicPeriod"/>
            </a:pPr>
            <a:r>
              <a:rPr lang="en-US" dirty="0"/>
              <a:t>User-Assigned Managed Identities (unintentional assigning &amp; Azure Policy works for them!)</a:t>
            </a:r>
          </a:p>
          <a:p>
            <a:pPr marL="565150" indent="-457200">
              <a:lnSpc>
                <a:spcPct val="100000"/>
              </a:lnSpc>
              <a:spcBef>
                <a:spcPts val="600"/>
              </a:spcBef>
              <a:buFont typeface="+mj-lt"/>
              <a:buAutoNum type="arabicPeriod"/>
            </a:pPr>
            <a:r>
              <a:rPr lang="en-US" dirty="0"/>
              <a:t>Shared identities between services</a:t>
            </a:r>
          </a:p>
          <a:p>
            <a:pPr marL="565150" indent="-457200">
              <a:lnSpc>
                <a:spcPct val="100000"/>
              </a:lnSpc>
              <a:spcBef>
                <a:spcPts val="600"/>
              </a:spcBef>
              <a:buFont typeface="+mj-lt"/>
              <a:buAutoNum type="arabicPeriod"/>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565150" indent="-457200">
              <a:lnSpc>
                <a:spcPct val="100000"/>
              </a:lnSpc>
              <a:spcBef>
                <a:spcPts val="600"/>
              </a:spcBef>
              <a:buFont typeface="+mj-lt"/>
              <a:buAutoNum type="arabicPeriod"/>
            </a:pPr>
            <a:r>
              <a:rPr lang="en-US" dirty="0"/>
              <a:t>No clear life cycle process for all types (if we have clear </a:t>
            </a:r>
            <a:r>
              <a:rPr lang="en-US" dirty="0" err="1"/>
              <a:t>on&amp;offboarding</a:t>
            </a:r>
            <a:r>
              <a:rPr lang="en-US" dirty="0"/>
              <a:t> for users, why would we allow these potentially less secure identities to be without?)</a:t>
            </a:r>
          </a:p>
          <a:p>
            <a:pPr marL="565150" indent="-457200">
              <a:lnSpc>
                <a:spcPct val="100000"/>
              </a:lnSpc>
              <a:spcBef>
                <a:spcPts val="600"/>
              </a:spcBef>
              <a:buFont typeface="+mj-lt"/>
              <a:buAutoNum type="arabicPeriod"/>
            </a:pPr>
            <a:r>
              <a:rPr lang="en-US" dirty="0"/>
              <a:t>Accountability and ownership for the identities</a:t>
            </a:r>
          </a:p>
          <a:p>
            <a:pPr marL="565150" indent="-457200">
              <a:lnSpc>
                <a:spcPct val="100000"/>
              </a:lnSpc>
              <a:spcBef>
                <a:spcPts val="600"/>
              </a:spcBef>
              <a:buFont typeface="+mj-lt"/>
              <a:buAutoNum type="arabicPeriod"/>
            </a:pPr>
            <a:r>
              <a:rPr lang="en-US" dirty="0"/>
              <a:t>Access reviews</a:t>
            </a:r>
          </a:p>
          <a:p>
            <a:pPr marL="565150" indent="-457200">
              <a:lnSpc>
                <a:spcPct val="100000"/>
              </a:lnSpc>
              <a:spcBef>
                <a:spcPts val="600"/>
              </a:spcBef>
              <a:buFont typeface="+mj-lt"/>
              <a:buAutoNum type="arabicPeriod"/>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22350" lvl="1" indent="-457200">
              <a:lnSpc>
                <a:spcPct val="100000"/>
              </a:lnSpc>
              <a:spcBef>
                <a:spcPts val="600"/>
              </a:spcBef>
              <a:buFont typeface="+mj-lt"/>
              <a:buAutoNum type="arabicPeriod"/>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a:p>
            <a:pPr marL="565150" indent="-457200">
              <a:lnSpc>
                <a:spcPct val="100000"/>
              </a:lnSpc>
              <a:spcBef>
                <a:spcPts val="600"/>
              </a:spcBef>
              <a:buFont typeface="+mj-lt"/>
              <a:buAutoNum type="arabicPeriod"/>
            </a:pPr>
            <a:r>
              <a:rPr lang="en-US" dirty="0"/>
              <a:t>Monitoring sign-ins and logs for anomalies</a:t>
            </a:r>
          </a:p>
          <a:p>
            <a:pPr marL="565150" indent="-457200">
              <a:lnSpc>
                <a:spcPct val="100000"/>
              </a:lnSpc>
              <a:spcBef>
                <a:spcPts val="600"/>
              </a:spcBef>
              <a:buFont typeface="+mj-lt"/>
              <a:buAutoNum type="arabicPeriod"/>
            </a:pPr>
            <a:r>
              <a:rPr lang="en-US" dirty="0"/>
              <a:t>Too long access token lifetime policies (use proper refresh flows instead)</a:t>
            </a:r>
          </a:p>
          <a:p>
            <a:pPr marL="565150" indent="-457200">
              <a:lnSpc>
                <a:spcPct val="100000"/>
              </a:lnSpc>
              <a:spcBef>
                <a:spcPts val="600"/>
              </a:spcBef>
              <a:buFont typeface="+mj-lt"/>
              <a:buAutoNum type="arabicPeriod"/>
            </a:pPr>
            <a:r>
              <a:rPr lang="en-US" dirty="0"/>
              <a:t>Not restricting who has access to use the workload identities</a:t>
            </a:r>
          </a:p>
          <a:p>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If we really do need passwords and secrets, we need to store them properly.</a:t>
            </a:r>
          </a:p>
        </p:txBody>
      </p:sp>
    </p:spTree>
    <p:extLst>
      <p:ext uri="{BB962C8B-B14F-4D97-AF65-F5344CB8AC3E}">
        <p14:creationId xmlns:p14="http://schemas.microsoft.com/office/powerpoint/2010/main" val="110781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email secrets if they’re supposed to be secret. Adapt the process to different use cases.</a:t>
            </a:r>
            <a:endParaRPr lang="en-SE" dirty="0"/>
          </a:p>
        </p:txBody>
      </p:sp>
    </p:spTree>
    <p:extLst>
      <p:ext uri="{BB962C8B-B14F-4D97-AF65-F5344CB8AC3E}">
        <p14:creationId xmlns:p14="http://schemas.microsoft.com/office/powerpoint/2010/main" val="1203612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(use proper refresh flows instead)</a:t>
            </a:r>
          </a:p>
        </p:txBody>
      </p:sp>
    </p:spTree>
    <p:extLst>
      <p:ext uri="{BB962C8B-B14F-4D97-AF65-F5344CB8AC3E}">
        <p14:creationId xmlns:p14="http://schemas.microsoft.com/office/powerpoint/2010/main" val="56894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Also audit and alerting for reading sensitive secrets if it’s not done by an identity that should</a:t>
            </a:r>
          </a:p>
        </p:txBody>
      </p:sp>
    </p:spTree>
    <p:extLst>
      <p:ext uri="{BB962C8B-B14F-4D97-AF65-F5344CB8AC3E}">
        <p14:creationId xmlns:p14="http://schemas.microsoft.com/office/powerpoint/2010/main" val="93839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a:t>
            </a:r>
          </a:p>
        </p:txBody>
      </p:sp>
    </p:spTree>
    <p:extLst>
      <p:ext uri="{BB962C8B-B14F-4D97-AF65-F5344CB8AC3E}">
        <p14:creationId xmlns:p14="http://schemas.microsoft.com/office/powerpoint/2010/main" val="354525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87341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Azures best practices for Azure Policy for UAMIs are a bit off</a:t>
            </a:r>
          </a:p>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87167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was a preview of access reviews for service principals, but it seems to have been removed? Build your own!</a:t>
            </a:r>
          </a:p>
        </p:txBody>
      </p:sp>
    </p:spTree>
    <p:extLst>
      <p:ext uri="{BB962C8B-B14F-4D97-AF65-F5344CB8AC3E}">
        <p14:creationId xmlns:p14="http://schemas.microsoft.com/office/powerpoint/2010/main" val="2181337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24.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9.png"/><Relationship Id="rId7" Type="http://schemas.openxmlformats.org/officeDocument/2006/relationships/image" Target="../media/image24.svg"/><Relationship Id="rId12"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6.sv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2.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2.svg"/><Relationship Id="rId7" Type="http://schemas.openxmlformats.org/officeDocument/2006/relationships/image" Target="../media/image24.sv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20.xml"/><Relationship Id="rId6" Type="http://schemas.openxmlformats.org/officeDocument/2006/relationships/image" Target="../media/image23.png"/><Relationship Id="rId11" Type="http://schemas.openxmlformats.org/officeDocument/2006/relationships/image" Target="../media/image38.svg"/><Relationship Id="rId5" Type="http://schemas.openxmlformats.org/officeDocument/2006/relationships/image" Target="../media/image34.sv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52.svg"/><Relationship Id="rId18" Type="http://schemas.openxmlformats.org/officeDocument/2006/relationships/customXml" Target="../ink/ink6.xml"/><Relationship Id="rId3" Type="http://schemas.openxmlformats.org/officeDocument/2006/relationships/image" Target="../media/image46.svg"/><Relationship Id="rId7" Type="http://schemas.openxmlformats.org/officeDocument/2006/relationships/image" Target="../media/image50.png"/><Relationship Id="rId12" Type="http://schemas.openxmlformats.org/officeDocument/2006/relationships/image" Target="../media/image51.png"/><Relationship Id="rId17" Type="http://schemas.openxmlformats.org/officeDocument/2006/relationships/image" Target="../media/image55.svg"/><Relationship Id="rId2" Type="http://schemas.openxmlformats.org/officeDocument/2006/relationships/image" Target="../media/image45.png"/><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49.png"/><Relationship Id="rId11" Type="http://schemas.openxmlformats.org/officeDocument/2006/relationships/image" Target="../media/image34.svg"/><Relationship Id="rId5" Type="http://schemas.openxmlformats.org/officeDocument/2006/relationships/image" Target="../media/image48.svg"/><Relationship Id="rId15" Type="http://schemas.openxmlformats.org/officeDocument/2006/relationships/image" Target="../media/image53.png"/><Relationship Id="rId10" Type="http://schemas.openxmlformats.org/officeDocument/2006/relationships/image" Target="../media/image33.png"/><Relationship Id="rId4" Type="http://schemas.openxmlformats.org/officeDocument/2006/relationships/image" Target="../media/image47.png"/><Relationship Id="rId9" Type="http://schemas.openxmlformats.org/officeDocument/2006/relationships/image" Target="../media/image24.svg"/><Relationship Id="rId14" Type="http://schemas.openxmlformats.org/officeDocument/2006/relationships/customXml" Target="../ink/ink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customXml" Target="../ink/ink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343150" y="3117600"/>
            <a:ext cx="8324850" cy="2272500"/>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Security Pitfalls for Workload Identities in Azure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50765"/>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4035842"/>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8" y="2780535"/>
            <a:ext cx="4569612"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45612"/>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2EF11-22E8-CC3E-FEDC-0D5D26242C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EF42862-5B47-468C-7997-57C5BC945E48}"/>
              </a:ext>
            </a:extLst>
          </p:cNvPr>
          <p:cNvSpPr>
            <a:spLocks noGrp="1"/>
          </p:cNvSpPr>
          <p:nvPr>
            <p:ph type="title"/>
          </p:nvPr>
        </p:nvSpPr>
        <p:spPr/>
        <p:txBody>
          <a:bodyPr/>
          <a:lstStyle/>
          <a:p>
            <a:r>
              <a:rPr lang="en-US" dirty="0"/>
              <a:t>Notes</a:t>
            </a:r>
            <a:endParaRPr lang="en-SE" dirty="0"/>
          </a:p>
        </p:txBody>
      </p:sp>
      <p:sp>
        <p:nvSpPr>
          <p:cNvPr id="7" name="Text Placeholder 6">
            <a:extLst>
              <a:ext uri="{FF2B5EF4-FFF2-40B4-BE49-F238E27FC236}">
                <a16:creationId xmlns:a16="http://schemas.microsoft.com/office/drawing/2014/main" id="{1694563D-0D01-E639-3F3B-66C0331BF178}"/>
              </a:ext>
            </a:extLst>
          </p:cNvPr>
          <p:cNvSpPr>
            <a:spLocks noGrp="1"/>
          </p:cNvSpPr>
          <p:nvPr>
            <p:ph type="body" idx="1"/>
          </p:nvPr>
        </p:nvSpPr>
        <p:spPr/>
        <p:txBody>
          <a:bodyPr/>
          <a:lstStyle/>
          <a:p>
            <a:r>
              <a:rPr lang="en-US" dirty="0"/>
              <a:t>Consider mentioning “Service Accounts” somewhere early</a:t>
            </a:r>
          </a:p>
          <a:p>
            <a:r>
              <a:rPr lang="en-US" dirty="0"/>
              <a:t>When talking about user authentication. If we enable MFA and PIM, we’ve prevented a lot of threats. I don’t see people as worried about their passwords leaking anymore. To be honest, that partly feels like a solved problem. </a:t>
            </a:r>
            <a:r>
              <a:rPr lang="en-US" dirty="0" err="1"/>
              <a:t>Passwordless</a:t>
            </a:r>
            <a:r>
              <a:rPr lang="en-US" dirty="0"/>
              <a:t> and MFA is great.</a:t>
            </a:r>
          </a:p>
          <a:p>
            <a:pPr lvl="1"/>
            <a:r>
              <a:rPr lang="en-US" dirty="0"/>
              <a:t>A slide talking about MFA and PIM, and how we don’t have the option of that level of security for workload identities – we need to be restrictive with what access we give to non-personal accounts.</a:t>
            </a:r>
          </a:p>
        </p:txBody>
      </p:sp>
    </p:spTree>
    <p:extLst>
      <p:ext uri="{BB962C8B-B14F-4D97-AF65-F5344CB8AC3E}">
        <p14:creationId xmlns:p14="http://schemas.microsoft.com/office/powerpoint/2010/main" val="67590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 🔓 </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1629947" y="2403447"/>
            <a:ext cx="89321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 🛠️</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4ADA-1D65-27DD-B700-E995957B9A4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7E18C40-2903-E0C2-AAFB-44F29A6B5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6369" y="2405395"/>
            <a:ext cx="1851614" cy="1851614"/>
          </a:xfrm>
          <a:prstGeom prst="rect">
            <a:avLst/>
          </a:prstGeom>
        </p:spPr>
      </p:pic>
      <p:pic>
        <p:nvPicPr>
          <p:cNvPr id="8" name="Graphic 7">
            <a:extLst>
              <a:ext uri="{FF2B5EF4-FFF2-40B4-BE49-F238E27FC236}">
                <a16:creationId xmlns:a16="http://schemas.microsoft.com/office/drawing/2014/main" id="{F41DB45F-7925-BFD4-C291-F9E3D3863670}"/>
              </a:ext>
            </a:extLst>
          </p:cNvPr>
          <p:cNvPicPr>
            <a:picLocks noChangeAspect="1"/>
          </p:cNvPicPr>
          <p:nvPr/>
        </p:nvPicPr>
        <p:blipFill>
          <a:blip r:embed="rId4"/>
          <a:srcRect/>
          <a:stretch/>
        </p:blipFill>
        <p:spPr>
          <a:xfrm>
            <a:off x="8161957" y="2308004"/>
            <a:ext cx="2046396" cy="2046396"/>
          </a:xfrm>
          <a:prstGeom prst="rect">
            <a:avLst/>
          </a:prstGeom>
        </p:spPr>
      </p:pic>
      <p:sp>
        <p:nvSpPr>
          <p:cNvPr id="9" name="TextBox 8">
            <a:extLst>
              <a:ext uri="{FF2B5EF4-FFF2-40B4-BE49-F238E27FC236}">
                <a16:creationId xmlns:a16="http://schemas.microsoft.com/office/drawing/2014/main" id="{AB7D8FF1-4A98-EF46-132D-AE72D402A756}"/>
              </a:ext>
            </a:extLst>
          </p:cNvPr>
          <p:cNvSpPr txBox="1"/>
          <p:nvPr/>
        </p:nvSpPr>
        <p:spPr>
          <a:xfrm>
            <a:off x="2358124" y="1953081"/>
            <a:ext cx="1559859" cy="523220"/>
          </a:xfrm>
          <a:prstGeom prst="rect">
            <a:avLst/>
          </a:prstGeom>
          <a:noFill/>
        </p:spPr>
        <p:txBody>
          <a:bodyPr wrap="square" rtlCol="0">
            <a:spAutoFit/>
          </a:bodyPr>
          <a:lstStyle/>
          <a:p>
            <a:pPr algn="ctr"/>
            <a:r>
              <a:rPr lang="en-US" sz="2800" b="1" dirty="0" err="1">
                <a:latin typeface="Ubuntu Condensed" panose="020B0506030602030204" pitchFamily="34" charset="0"/>
              </a:rPr>
              <a:t>AzureRM</a:t>
            </a:r>
            <a:endParaRPr lang="en-SE" sz="2800" b="1" dirty="0">
              <a:latin typeface="Ubuntu Condensed" panose="020B0506030602030204" pitchFamily="34" charset="0"/>
            </a:endParaRPr>
          </a:p>
        </p:txBody>
      </p:sp>
      <p:sp>
        <p:nvSpPr>
          <p:cNvPr id="10" name="TextBox 9">
            <a:extLst>
              <a:ext uri="{FF2B5EF4-FFF2-40B4-BE49-F238E27FC236}">
                <a16:creationId xmlns:a16="http://schemas.microsoft.com/office/drawing/2014/main" id="{C431BE47-C2D4-F19A-0A22-2DA98B04CF86}"/>
              </a:ext>
            </a:extLst>
          </p:cNvPr>
          <p:cNvSpPr txBox="1"/>
          <p:nvPr/>
        </p:nvSpPr>
        <p:spPr>
          <a:xfrm>
            <a:off x="8565772" y="1953081"/>
            <a:ext cx="1559859" cy="523220"/>
          </a:xfrm>
          <a:prstGeom prst="rect">
            <a:avLst/>
          </a:prstGeom>
          <a:noFill/>
        </p:spPr>
        <p:txBody>
          <a:bodyPr wrap="square" rtlCol="0">
            <a:spAutoFit/>
          </a:bodyPr>
          <a:lstStyle/>
          <a:p>
            <a:pPr algn="ctr"/>
            <a:r>
              <a:rPr lang="en-US" sz="2800" b="1" dirty="0">
                <a:latin typeface="Ubuntu Condensed" panose="020B0506030602030204" pitchFamily="34" charset="0"/>
              </a:rPr>
              <a:t>Az</a:t>
            </a:r>
            <a:endParaRPr lang="en-SE" sz="2800" b="1" dirty="0">
              <a:latin typeface="Ubuntu Condensed" panose="020B0506030602030204" pitchFamily="34" charset="0"/>
            </a:endParaRPr>
          </a:p>
        </p:txBody>
      </p:sp>
      <p:pic>
        <p:nvPicPr>
          <p:cNvPr id="12" name="Picture 11" descr="A red and yellow letters&#10;&#10;Description automatically generated">
            <a:extLst>
              <a:ext uri="{FF2B5EF4-FFF2-40B4-BE49-F238E27FC236}">
                <a16:creationId xmlns:a16="http://schemas.microsoft.com/office/drawing/2014/main" id="{1A3BB809-EBBA-7366-BD0D-C720DDF512CF}"/>
              </a:ext>
            </a:extLst>
          </p:cNvPr>
          <p:cNvPicPr>
            <a:picLocks noChangeAspect="1"/>
          </p:cNvPicPr>
          <p:nvPr/>
        </p:nvPicPr>
        <p:blipFill>
          <a:blip r:embed="rId5"/>
          <a:stretch>
            <a:fillRect/>
          </a:stretch>
        </p:blipFill>
        <p:spPr>
          <a:xfrm>
            <a:off x="5419572" y="2851505"/>
            <a:ext cx="1352856" cy="1154990"/>
          </a:xfrm>
          <a:prstGeom prst="rect">
            <a:avLst/>
          </a:prstGeom>
        </p:spPr>
      </p:pic>
    </p:spTree>
    <p:extLst>
      <p:ext uri="{BB962C8B-B14F-4D97-AF65-F5344CB8AC3E}">
        <p14:creationId xmlns:p14="http://schemas.microsoft.com/office/powerpoint/2010/main" val="2597938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 🚀</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324694"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719D0-26FE-6952-4A81-1CBEF283BB7D}"/>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5C2E3A6B-5291-F3F3-939E-FA4DCB8F7876}"/>
              </a:ext>
            </a:extLst>
          </p:cNvPr>
          <p:cNvGrpSpPr/>
          <p:nvPr/>
        </p:nvGrpSpPr>
        <p:grpSpPr>
          <a:xfrm>
            <a:off x="850690" y="757643"/>
            <a:ext cx="4161254" cy="3569333"/>
            <a:chOff x="850690" y="757643"/>
            <a:chExt cx="4161254" cy="3569333"/>
          </a:xfrm>
        </p:grpSpPr>
        <p:sp>
          <p:nvSpPr>
            <p:cNvPr id="40" name="Rectangle: Rounded Corners 39">
              <a:extLst>
                <a:ext uri="{FF2B5EF4-FFF2-40B4-BE49-F238E27FC236}">
                  <a16:creationId xmlns:a16="http://schemas.microsoft.com/office/drawing/2014/main" id="{1903973A-2805-822A-C06E-F46CAA0DFA54}"/>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B1F2F420-FD57-8E04-450F-D9F24E342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81AD8E01-4DBB-77AE-39E6-88D30826C7C1}"/>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2A339909-2811-8BC8-BF40-489E359E3A51}"/>
              </a:ext>
            </a:extLst>
          </p:cNvPr>
          <p:cNvGrpSpPr/>
          <p:nvPr/>
        </p:nvGrpSpPr>
        <p:grpSpPr>
          <a:xfrm>
            <a:off x="5617275" y="759995"/>
            <a:ext cx="4275116" cy="3570461"/>
            <a:chOff x="5617275" y="759995"/>
            <a:chExt cx="4275116" cy="3570461"/>
          </a:xfrm>
        </p:grpSpPr>
        <p:sp>
          <p:nvSpPr>
            <p:cNvPr id="39" name="Rectangle: Rounded Corners 38">
              <a:extLst>
                <a:ext uri="{FF2B5EF4-FFF2-40B4-BE49-F238E27FC236}">
                  <a16:creationId xmlns:a16="http://schemas.microsoft.com/office/drawing/2014/main" id="{A93CE114-0226-D823-397E-C9B9FF315E89}"/>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4A81705F-1340-6610-72A7-13BBCB04F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C474D2FF-0D8F-8409-BECF-D05FBEBE73B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AF6C582D-8CEF-1A5C-3DFC-379E0397A558}"/>
              </a:ext>
            </a:extLst>
          </p:cNvPr>
          <p:cNvGrpSpPr/>
          <p:nvPr/>
        </p:nvGrpSpPr>
        <p:grpSpPr>
          <a:xfrm>
            <a:off x="6051081" y="2261589"/>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7CF14003-5211-C359-E2C9-2430142A775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5A56AD-D2E4-3851-B40C-3C3907B3D03A}"/>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F77B9542-0E2E-2D95-2E08-C79FCECE61F8}"/>
              </a:ext>
            </a:extLst>
          </p:cNvPr>
          <p:cNvGrpSpPr/>
          <p:nvPr/>
        </p:nvGrpSpPr>
        <p:grpSpPr>
          <a:xfrm>
            <a:off x="7891108" y="2123159"/>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A82D5231-DD74-35BA-5AFA-9903221D9F4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F6576E1D-EC97-BD43-F6C1-E759376B5C5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A77DFA08-8B73-DC02-D68E-78C6712586EC}"/>
              </a:ext>
            </a:extLst>
          </p:cNvPr>
          <p:cNvGrpSpPr/>
          <p:nvPr/>
        </p:nvGrpSpPr>
        <p:grpSpPr>
          <a:xfrm>
            <a:off x="2603301" y="5272383"/>
            <a:ext cx="2224144" cy="1381186"/>
            <a:chOff x="2603301" y="5272383"/>
            <a:chExt cx="2224144" cy="1381186"/>
          </a:xfrm>
        </p:grpSpPr>
        <p:sp>
          <p:nvSpPr>
            <p:cNvPr id="41" name="TextBox 40">
              <a:extLst>
                <a:ext uri="{FF2B5EF4-FFF2-40B4-BE49-F238E27FC236}">
                  <a16:creationId xmlns:a16="http://schemas.microsoft.com/office/drawing/2014/main" id="{363EB73D-0FF8-19FD-87C0-90D925F4EF5D}"/>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1798E82B-9D71-DAE8-6510-AF285729A81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66" name="Group 65">
            <a:extLst>
              <a:ext uri="{FF2B5EF4-FFF2-40B4-BE49-F238E27FC236}">
                <a16:creationId xmlns:a16="http://schemas.microsoft.com/office/drawing/2014/main" id="{92B6006E-4ACF-557D-7897-D6F9A9EE19E5}"/>
              </a:ext>
            </a:extLst>
          </p:cNvPr>
          <p:cNvGrpSpPr/>
          <p:nvPr/>
        </p:nvGrpSpPr>
        <p:grpSpPr>
          <a:xfrm>
            <a:off x="9892392" y="1149112"/>
            <a:ext cx="2151284" cy="2279888"/>
            <a:chOff x="9892392" y="1149112"/>
            <a:chExt cx="2151284" cy="2279888"/>
          </a:xfrm>
        </p:grpSpPr>
        <p:cxnSp>
          <p:nvCxnSpPr>
            <p:cNvPr id="54" name="Straight Arrow Connector 53">
              <a:extLst>
                <a:ext uri="{FF2B5EF4-FFF2-40B4-BE49-F238E27FC236}">
                  <a16:creationId xmlns:a16="http://schemas.microsoft.com/office/drawing/2014/main" id="{08816EC5-FFC2-D5E6-D85D-D347B9887775}"/>
                </a:ext>
              </a:extLst>
            </p:cNvPr>
            <p:cNvCxnSpPr>
              <a:stCxn id="42" idx="0"/>
            </p:cNvCxnSpPr>
            <p:nvPr/>
          </p:nvCxnSpPr>
          <p:spPr>
            <a:xfrm rot="16200000" flipV="1">
              <a:off x="9975820" y="1065684"/>
              <a:ext cx="922451" cy="108930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8F18D6A-C98C-6928-E605-10AEA2709CD9}"/>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9" name="TextBox 48">
              <a:extLst>
                <a:ext uri="{FF2B5EF4-FFF2-40B4-BE49-F238E27FC236}">
                  <a16:creationId xmlns:a16="http://schemas.microsoft.com/office/drawing/2014/main" id="{0A8327FF-6B1D-1D71-56BF-D7E0A15F71EE}"/>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2AB53D0F-63BC-5EFD-A090-888E7F0820B3}"/>
              </a:ext>
            </a:extLst>
          </p:cNvPr>
          <p:cNvGrpSpPr/>
          <p:nvPr/>
        </p:nvGrpSpPr>
        <p:grpSpPr>
          <a:xfrm>
            <a:off x="2652899" y="1820358"/>
            <a:ext cx="2123954" cy="1215322"/>
            <a:chOff x="2653841" y="2572892"/>
            <a:chExt cx="2123954" cy="1215322"/>
          </a:xfrm>
        </p:grpSpPr>
        <p:pic>
          <p:nvPicPr>
            <p:cNvPr id="35" name="Graphic 34">
              <a:extLst>
                <a:ext uri="{FF2B5EF4-FFF2-40B4-BE49-F238E27FC236}">
                  <a16:creationId xmlns:a16="http://schemas.microsoft.com/office/drawing/2014/main" id="{9E97E20E-E969-349F-1A04-E516E5990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3AE49096-972B-E700-7323-F11B9E12B6B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1F17239E-0C68-E055-9B5F-DFD6E66A5B2A}"/>
              </a:ext>
            </a:extLst>
          </p:cNvPr>
          <p:cNvGrpSpPr/>
          <p:nvPr/>
        </p:nvGrpSpPr>
        <p:grpSpPr>
          <a:xfrm>
            <a:off x="827035" y="1603291"/>
            <a:ext cx="2123954" cy="1219912"/>
            <a:chOff x="2653841" y="1613025"/>
            <a:chExt cx="2123954" cy="1219912"/>
          </a:xfrm>
        </p:grpSpPr>
        <p:pic>
          <p:nvPicPr>
            <p:cNvPr id="20" name="Graphic 19">
              <a:extLst>
                <a:ext uri="{FF2B5EF4-FFF2-40B4-BE49-F238E27FC236}">
                  <a16:creationId xmlns:a16="http://schemas.microsoft.com/office/drawing/2014/main" id="{B501FE97-0540-DD06-51C2-68C24F7292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3C93495F-CB8C-E630-37E3-7151CB8C7749}"/>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3" name="Group 92">
            <a:extLst>
              <a:ext uri="{FF2B5EF4-FFF2-40B4-BE49-F238E27FC236}">
                <a16:creationId xmlns:a16="http://schemas.microsoft.com/office/drawing/2014/main" id="{F1468A62-F038-D84D-2B3C-8A5086D0692A}"/>
              </a:ext>
            </a:extLst>
          </p:cNvPr>
          <p:cNvGrpSpPr/>
          <p:nvPr/>
        </p:nvGrpSpPr>
        <p:grpSpPr>
          <a:xfrm>
            <a:off x="826566" y="2887958"/>
            <a:ext cx="2123954" cy="1181724"/>
            <a:chOff x="927855" y="2405127"/>
            <a:chExt cx="2123954" cy="1181724"/>
          </a:xfrm>
        </p:grpSpPr>
        <p:pic>
          <p:nvPicPr>
            <p:cNvPr id="32" name="Graphic 31">
              <a:extLst>
                <a:ext uri="{FF2B5EF4-FFF2-40B4-BE49-F238E27FC236}">
                  <a16:creationId xmlns:a16="http://schemas.microsoft.com/office/drawing/2014/main" id="{B8291879-06C4-897B-F5FB-07B0268240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2145" y="2405127"/>
              <a:ext cx="845074" cy="845074"/>
            </a:xfrm>
            <a:prstGeom prst="rect">
              <a:avLst/>
            </a:prstGeom>
          </p:spPr>
        </p:pic>
        <p:sp>
          <p:nvSpPr>
            <p:cNvPr id="52" name="TextBox 51">
              <a:extLst>
                <a:ext uri="{FF2B5EF4-FFF2-40B4-BE49-F238E27FC236}">
                  <a16:creationId xmlns:a16="http://schemas.microsoft.com/office/drawing/2014/main" id="{8ADF1567-E738-B203-4E8C-7D0BFD857718}"/>
                </a:ext>
              </a:extLst>
            </p:cNvPr>
            <p:cNvSpPr txBox="1"/>
            <p:nvPr/>
          </p:nvSpPr>
          <p:spPr>
            <a:xfrm>
              <a:off x="927855"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grpSp>
        <p:nvGrpSpPr>
          <p:cNvPr id="65" name="Group 64">
            <a:extLst>
              <a:ext uri="{FF2B5EF4-FFF2-40B4-BE49-F238E27FC236}">
                <a16:creationId xmlns:a16="http://schemas.microsoft.com/office/drawing/2014/main" id="{F46C7F03-0972-49AD-F9CD-38B0C640AB39}"/>
              </a:ext>
            </a:extLst>
          </p:cNvPr>
          <p:cNvGrpSpPr/>
          <p:nvPr/>
        </p:nvGrpSpPr>
        <p:grpSpPr>
          <a:xfrm>
            <a:off x="9838879" y="90172"/>
            <a:ext cx="2157664" cy="1520166"/>
            <a:chOff x="9838879" y="90172"/>
            <a:chExt cx="2157664" cy="1520166"/>
          </a:xfrm>
        </p:grpSpPr>
        <p:grpSp>
          <p:nvGrpSpPr>
            <p:cNvPr id="63" name="Group 62">
              <a:extLst>
                <a:ext uri="{FF2B5EF4-FFF2-40B4-BE49-F238E27FC236}">
                  <a16:creationId xmlns:a16="http://schemas.microsoft.com/office/drawing/2014/main" id="{F8189517-9578-46F4-B972-B66AF5A1D37C}"/>
                </a:ext>
              </a:extLst>
            </p:cNvPr>
            <p:cNvGrpSpPr/>
            <p:nvPr/>
          </p:nvGrpSpPr>
          <p:grpSpPr>
            <a:xfrm>
              <a:off x="10632102" y="790190"/>
              <a:ext cx="820148" cy="820148"/>
              <a:chOff x="10632102" y="824989"/>
              <a:chExt cx="820148" cy="820148"/>
            </a:xfrm>
          </p:grpSpPr>
          <mc:AlternateContent xmlns:mc="http://schemas.openxmlformats.org/markup-compatibility/2006">
            <mc:Choice xmlns:p14="http://schemas.microsoft.com/office/powerpoint/2010/main" Requires="p14">
              <p:contentPart p14:bwMode="auto" r:id="rId14">
                <p14:nvContentPartPr>
                  <p14:cNvPr id="62" name="Ink 61">
                    <a:extLst>
                      <a:ext uri="{FF2B5EF4-FFF2-40B4-BE49-F238E27FC236}">
                        <a16:creationId xmlns:a16="http://schemas.microsoft.com/office/drawing/2014/main" id="{63B8ADEE-2E08-CA8E-752A-8CD436B15970}"/>
                      </a:ext>
                    </a:extLst>
                  </p14:cNvPr>
                  <p14:cNvContentPartPr/>
                  <p14:nvPr/>
                </p14:nvContentPartPr>
                <p14:xfrm>
                  <a:off x="10964845" y="1423051"/>
                  <a:ext cx="37440" cy="58680"/>
                </p14:xfrm>
              </p:contentPart>
            </mc:Choice>
            <mc:Fallback>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57" name="Graphic 56">
                <a:extLst>
                  <a:ext uri="{FF2B5EF4-FFF2-40B4-BE49-F238E27FC236}">
                    <a16:creationId xmlns:a16="http://schemas.microsoft.com/office/drawing/2014/main" id="{2FAE9EA1-1004-216C-5F09-C178CD3BAE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64" name="TextBox 63">
              <a:extLst>
                <a:ext uri="{FF2B5EF4-FFF2-40B4-BE49-F238E27FC236}">
                  <a16:creationId xmlns:a16="http://schemas.microsoft.com/office/drawing/2014/main" id="{3CFAACB1-E488-9721-F9E1-37CB6DC36291}"/>
                </a:ext>
              </a:extLst>
            </p:cNvPr>
            <p:cNvSpPr txBox="1"/>
            <p:nvPr/>
          </p:nvSpPr>
          <p:spPr>
            <a:xfrm>
              <a:off x="9838879" y="9017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74D52E1-1607-2EF5-ADA1-445C19120CB4}"/>
              </a:ext>
            </a:extLst>
          </p:cNvPr>
          <p:cNvGrpSpPr/>
          <p:nvPr/>
        </p:nvGrpSpPr>
        <p:grpSpPr>
          <a:xfrm>
            <a:off x="7882188" y="3429001"/>
            <a:ext cx="1559859" cy="3228048"/>
            <a:chOff x="7882188" y="3429001"/>
            <a:chExt cx="1559859" cy="3228048"/>
          </a:xfrm>
        </p:grpSpPr>
        <p:sp>
          <p:nvSpPr>
            <p:cNvPr id="36" name="TextBox 35">
              <a:extLst>
                <a:ext uri="{FF2B5EF4-FFF2-40B4-BE49-F238E27FC236}">
                  <a16:creationId xmlns:a16="http://schemas.microsoft.com/office/drawing/2014/main" id="{66EBD599-C50C-3C5B-1AE9-4139EF659B7A}"/>
                </a:ext>
              </a:extLst>
            </p:cNvPr>
            <p:cNvSpPr txBox="1"/>
            <p:nvPr/>
          </p:nvSpPr>
          <p:spPr>
            <a:xfrm>
              <a:off x="813187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EED00122-DA36-4DAD-7DA5-7C413E735BAC}"/>
                </a:ext>
              </a:extLst>
            </p:cNvPr>
            <p:cNvSpPr txBox="1"/>
            <p:nvPr/>
          </p:nvSpPr>
          <p:spPr>
            <a:xfrm>
              <a:off x="7882188" y="6256939"/>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BAA9E7BB-E7EF-5D52-BE73-70FAC88DF945}"/>
                </a:ext>
              </a:extLst>
            </p:cNvPr>
            <p:cNvCxnSpPr>
              <a:cxnSpLocks/>
              <a:stCxn id="36" idx="0"/>
              <a:endCxn id="46" idx="2"/>
            </p:cNvCxnSpPr>
            <p:nvPr/>
          </p:nvCxnSpPr>
          <p:spPr>
            <a:xfrm rot="5400000" flipH="1" flipV="1">
              <a:off x="7749346" y="4350692"/>
              <a:ext cx="1843383"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53">
            <a:extLst>
              <a:ext uri="{FF2B5EF4-FFF2-40B4-BE49-F238E27FC236}">
                <a16:creationId xmlns:a16="http://schemas.microsoft.com/office/drawing/2014/main" id="{F78CF33B-AA4C-17C6-9456-5E000833795A}"/>
              </a:ext>
            </a:extLst>
          </p:cNvPr>
          <p:cNvCxnSpPr>
            <a:cxnSpLocks/>
            <a:stCxn id="41" idx="0"/>
            <a:endCxn id="35"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D098D0E-8709-CF7C-ED9A-E502D1CFCA4C}"/>
              </a:ext>
            </a:extLst>
          </p:cNvPr>
          <p:cNvGrpSpPr/>
          <p:nvPr/>
        </p:nvGrpSpPr>
        <p:grpSpPr>
          <a:xfrm>
            <a:off x="3715373" y="2648276"/>
            <a:ext cx="2638819" cy="3220138"/>
            <a:chOff x="3715373" y="2648276"/>
            <a:chExt cx="2638819" cy="3220138"/>
          </a:xfrm>
        </p:grpSpPr>
        <p:grpSp>
          <p:nvGrpSpPr>
            <p:cNvPr id="73" name="Group 72">
              <a:extLst>
                <a:ext uri="{FF2B5EF4-FFF2-40B4-BE49-F238E27FC236}">
                  <a16:creationId xmlns:a16="http://schemas.microsoft.com/office/drawing/2014/main" id="{A7BA47A7-1B5B-7738-1B2A-1322D3635317}"/>
                </a:ext>
              </a:extLst>
            </p:cNvPr>
            <p:cNvGrpSpPr/>
            <p:nvPr/>
          </p:nvGrpSpPr>
          <p:grpSpPr>
            <a:xfrm>
              <a:off x="4196528" y="4401653"/>
              <a:ext cx="2157664" cy="1466761"/>
              <a:chOff x="9838879" y="790190"/>
              <a:chExt cx="2157664" cy="1466761"/>
            </a:xfrm>
          </p:grpSpPr>
          <p:grpSp>
            <p:nvGrpSpPr>
              <p:cNvPr id="74" name="Group 73">
                <a:extLst>
                  <a:ext uri="{FF2B5EF4-FFF2-40B4-BE49-F238E27FC236}">
                    <a16:creationId xmlns:a16="http://schemas.microsoft.com/office/drawing/2014/main" id="{8BBEB0FF-42FF-82E8-A440-0DC4A51816AA}"/>
                  </a:ext>
                </a:extLst>
              </p:cNvPr>
              <p:cNvGrpSpPr/>
              <p:nvPr/>
            </p:nvGrpSpPr>
            <p:grpSpPr>
              <a:xfrm>
                <a:off x="10632102" y="790190"/>
                <a:ext cx="820148" cy="820148"/>
                <a:chOff x="10632102" y="824989"/>
                <a:chExt cx="820148" cy="820148"/>
              </a:xfrm>
            </p:grpSpPr>
            <mc:AlternateContent xmlns:mc="http://schemas.openxmlformats.org/markup-compatibility/2006">
              <mc:Choice xmlns:p14="http://schemas.microsoft.com/office/powerpoint/2010/main" Requires="p14">
                <p:contentPart p14:bwMode="auto" r:id="rId18">
                  <p14:nvContentPartPr>
                    <p14:cNvPr id="76" name="Ink 75">
                      <a:extLst>
                        <a:ext uri="{FF2B5EF4-FFF2-40B4-BE49-F238E27FC236}">
                          <a16:creationId xmlns:a16="http://schemas.microsoft.com/office/drawing/2014/main" id="{48F21C32-9184-29CF-84D8-0F60FDCDA1DD}"/>
                        </a:ext>
                      </a:extLst>
                    </p14:cNvPr>
                    <p14:cNvContentPartPr/>
                    <p14:nvPr/>
                  </p14:nvContentPartPr>
                  <p14:xfrm>
                    <a:off x="10964845" y="1423051"/>
                    <a:ext cx="37440" cy="58680"/>
                  </p14:xfrm>
                </p:contentPart>
              </mc:Choice>
              <mc:Fallback>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77" name="Graphic 76">
                  <a:extLst>
                    <a:ext uri="{FF2B5EF4-FFF2-40B4-BE49-F238E27FC236}">
                      <a16:creationId xmlns:a16="http://schemas.microsoft.com/office/drawing/2014/main" id="{EF903AEA-B0DA-8F90-3F56-3503861359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75" name="TextBox 74">
                <a:extLst>
                  <a:ext uri="{FF2B5EF4-FFF2-40B4-BE49-F238E27FC236}">
                    <a16:creationId xmlns:a16="http://schemas.microsoft.com/office/drawing/2014/main" id="{56756A8E-4984-164C-D747-E557F7337A2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81" name="Straight Arrow Connector 53">
              <a:extLst>
                <a:ext uri="{FF2B5EF4-FFF2-40B4-BE49-F238E27FC236}">
                  <a16:creationId xmlns:a16="http://schemas.microsoft.com/office/drawing/2014/main" id="{D8C55A23-21B4-67D6-FEB9-D931E233E3BC}"/>
                </a:ext>
              </a:extLst>
            </p:cNvPr>
            <p:cNvCxnSpPr>
              <a:cxnSpLocks/>
              <a:stCxn id="41" idx="0"/>
              <a:endCxn id="77"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53">
              <a:extLst>
                <a:ext uri="{FF2B5EF4-FFF2-40B4-BE49-F238E27FC236}">
                  <a16:creationId xmlns:a16="http://schemas.microsoft.com/office/drawing/2014/main" id="{9B3F6DE3-0ABB-214E-F50D-2EC08146241E}"/>
                </a:ext>
              </a:extLst>
            </p:cNvPr>
            <p:cNvCxnSpPr>
              <a:cxnSpLocks/>
              <a:endCxn id="35"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97B3190A-4174-F906-CECA-40C4CA15EB8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354AB09C-B412-DA3F-3B87-CEC63E6167FF}"/>
              </a:ext>
            </a:extLst>
          </p:cNvPr>
          <p:cNvCxnSpPr>
            <a:cxnSpLocks/>
            <a:endCxn id="35"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53">
            <a:extLst>
              <a:ext uri="{FF2B5EF4-FFF2-40B4-BE49-F238E27FC236}">
                <a16:creationId xmlns:a16="http://schemas.microsoft.com/office/drawing/2014/main" id="{F1BD3DE1-AC82-3D68-6105-653B5CEF63F5}"/>
              </a:ext>
            </a:extLst>
          </p:cNvPr>
          <p:cNvCxnSpPr>
            <a:cxnSpLocks/>
            <a:stCxn id="35" idx="1"/>
            <a:endCxn id="32" idx="3"/>
          </p:cNvCxnSpPr>
          <p:nvPr/>
        </p:nvCxnSpPr>
        <p:spPr>
          <a:xfrm rot="10800000" flipV="1">
            <a:off x="2315930" y="2648275"/>
            <a:ext cx="1011542" cy="662219"/>
          </a:xfrm>
          <a:prstGeom prst="bentConnector3">
            <a:avLst>
              <a:gd name="adj1" fmla="val 6285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DF7783DF-F1DD-37E8-49C8-17A04B7BBCB1}"/>
              </a:ext>
            </a:extLst>
          </p:cNvPr>
          <p:cNvCxnSpPr>
            <a:cxnSpLocks/>
            <a:stCxn id="35" idx="1"/>
            <a:endCxn id="20" idx="3"/>
          </p:cNvCxnSpPr>
          <p:nvPr/>
        </p:nvCxnSpPr>
        <p:spPr>
          <a:xfrm rot="10800000">
            <a:off x="2336800" y="2051080"/>
            <a:ext cx="990672" cy="597197"/>
          </a:xfrm>
          <a:prstGeom prst="bentConnector3">
            <a:avLst>
              <a:gd name="adj1" fmla="val 64187"/>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92"/>
                                        </p:tgtEl>
                                        <p:attrNameLst>
                                          <p:attrName>style.visibility</p:attrName>
                                        </p:attrNameLst>
                                      </p:cBhvr>
                                      <p:to>
                                        <p:strVal val="visible"/>
                                      </p:to>
                                    </p:set>
                                    <p:animEffect transition="in" filter="fade">
                                      <p:cBhvr>
                                        <p:cTn id="26" dur="500"/>
                                        <p:tgtEl>
                                          <p:spTgt spid="92"/>
                                        </p:tgtEl>
                                      </p:cBhvr>
                                    </p:animEffect>
                                  </p:childTnLst>
                                </p:cTn>
                              </p:par>
                              <p:par>
                                <p:cTn id="27" presetID="10"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par>
                                <p:cTn id="35" presetID="10"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500"/>
                                        <p:tgtEl>
                                          <p:spTgt spid="1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500"/>
                                        <p:tgtEl>
                                          <p:spTgt spid="10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500"/>
                                        <p:tgtEl>
                                          <p:spTgt spid="6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1"/>
                                        </p:tgtEl>
                                      </p:cBhvr>
                                    </p:animEffect>
                                    <p:set>
                                      <p:cBhvr>
                                        <p:cTn id="70" dur="1" fill="hold">
                                          <p:stCondLst>
                                            <p:cond delay="499"/>
                                          </p:stCondLst>
                                        </p:cTn>
                                        <p:tgtEl>
                                          <p:spTgt spid="71"/>
                                        </p:tgtEl>
                                        <p:attrNameLst>
                                          <p:attrName>style.visibility</p:attrName>
                                        </p:attrNameLst>
                                      </p:cBhvr>
                                      <p:to>
                                        <p:strVal val="hidden"/>
                                      </p:to>
                                    </p:set>
                                  </p:childTnLst>
                                </p:cTn>
                              </p:par>
                              <p:par>
                                <p:cTn id="71" presetID="10"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ntr" presetSubtype="0" fill="hold" nodeType="with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2783949" y="2403447"/>
            <a:ext cx="6624102"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Client Secrets 📝</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D65-5564-D739-F1D2-8CD9E8F6785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01A9359-2E26-2FE4-331E-2B473C005CB0}"/>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69" name="Picture 68">
            <a:extLst>
              <a:ext uri="{FF2B5EF4-FFF2-40B4-BE49-F238E27FC236}">
                <a16:creationId xmlns:a16="http://schemas.microsoft.com/office/drawing/2014/main" id="{579040D7-0AD5-ADBA-972B-04631BC201F4}"/>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53" name="Picture 52">
            <a:extLst>
              <a:ext uri="{FF2B5EF4-FFF2-40B4-BE49-F238E27FC236}">
                <a16:creationId xmlns:a16="http://schemas.microsoft.com/office/drawing/2014/main" id="{C1F8A63D-66E6-2E87-3867-982DAF70C53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61" name="Picture 60">
            <a:extLst>
              <a:ext uri="{FF2B5EF4-FFF2-40B4-BE49-F238E27FC236}">
                <a16:creationId xmlns:a16="http://schemas.microsoft.com/office/drawing/2014/main" id="{9ED6BE93-73D9-8B81-33ED-7EA2F2EE0BE6}"/>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59" name="Picture 58">
            <a:extLst>
              <a:ext uri="{FF2B5EF4-FFF2-40B4-BE49-F238E27FC236}">
                <a16:creationId xmlns:a16="http://schemas.microsoft.com/office/drawing/2014/main" id="{5DEADB32-0973-818E-8E74-A922900CC703}"/>
              </a:ext>
            </a:extLst>
          </p:cNvPr>
          <p:cNvPicPr>
            <a:picLocks noChangeAspect="1"/>
          </p:cNvPicPr>
          <p:nvPr/>
        </p:nvPicPr>
        <p:blipFill>
          <a:blip r:embed="rId6"/>
          <a:stretch>
            <a:fillRect/>
          </a:stretch>
        </p:blipFill>
        <p:spPr>
          <a:xfrm>
            <a:off x="1928512" y="4612266"/>
            <a:ext cx="9392250" cy="1829170"/>
          </a:xfrm>
          <a:prstGeom prst="rect">
            <a:avLst/>
          </a:prstGeom>
          <a:ln>
            <a:solidFill>
              <a:srgbClr val="1E1E1F"/>
            </a:solidFill>
          </a:ln>
        </p:spPr>
      </p:pic>
    </p:spTree>
    <p:extLst>
      <p:ext uri="{BB962C8B-B14F-4D97-AF65-F5344CB8AC3E}">
        <p14:creationId xmlns:p14="http://schemas.microsoft.com/office/powerpoint/2010/main" val="1394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974708" y="2403447"/>
            <a:ext cx="10242584"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 🔐</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4DE369-319F-E144-5C97-F42DE5A40F13}"/>
              </a:ext>
            </a:extLst>
          </p:cNvPr>
          <p:cNvGrpSpPr/>
          <p:nvPr/>
        </p:nvGrpSpPr>
        <p:grpSpPr>
          <a:xfrm>
            <a:off x="1257301" y="2202701"/>
            <a:ext cx="2847974" cy="3037655"/>
            <a:chOff x="1257301" y="2345576"/>
            <a:chExt cx="2847974" cy="3037655"/>
          </a:xfrm>
        </p:grpSpPr>
        <p:sp>
          <p:nvSpPr>
            <p:cNvPr id="20" name="TextBox 19">
              <a:extLst>
                <a:ext uri="{FF2B5EF4-FFF2-40B4-BE49-F238E27FC236}">
                  <a16:creationId xmlns:a16="http://schemas.microsoft.com/office/drawing/2014/main" id="{0564D889-F548-9097-984F-B76265840E6E}"/>
                </a:ext>
              </a:extLst>
            </p:cNvPr>
            <p:cNvSpPr txBox="1"/>
            <p:nvPr/>
          </p:nvSpPr>
          <p:spPr>
            <a:xfrm>
              <a:off x="1257301" y="4429124"/>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Create a secure process for issuing!</a:t>
              </a:r>
              <a:endParaRPr lang="en-SE" sz="2800" b="1" dirty="0">
                <a:latin typeface="Ubuntu Condensed" panose="020B0506030602030204" pitchFamily="34" charset="0"/>
              </a:endParaRPr>
            </a:p>
          </p:txBody>
        </p:sp>
        <p:sp>
          <p:nvSpPr>
            <p:cNvPr id="21" name="TextBox 20">
              <a:extLst>
                <a:ext uri="{FF2B5EF4-FFF2-40B4-BE49-F238E27FC236}">
                  <a16:creationId xmlns:a16="http://schemas.microsoft.com/office/drawing/2014/main" id="{07DE1FC5-BA33-B2B5-D5A4-107764510BBC}"/>
                </a:ext>
              </a:extLst>
            </p:cNvPr>
            <p:cNvSpPr txBox="1"/>
            <p:nvPr/>
          </p:nvSpPr>
          <p:spPr>
            <a:xfrm>
              <a:off x="1257301"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8019D3-5554-DB04-38D1-058C7E80DD56}"/>
              </a:ext>
            </a:extLst>
          </p:cNvPr>
          <p:cNvGrpSpPr/>
          <p:nvPr/>
        </p:nvGrpSpPr>
        <p:grpSpPr>
          <a:xfrm>
            <a:off x="4672013" y="2402756"/>
            <a:ext cx="2847974" cy="2837601"/>
            <a:chOff x="4672013" y="2545631"/>
            <a:chExt cx="2847974" cy="2837601"/>
          </a:xfrm>
        </p:grpSpPr>
        <p:sp>
          <p:nvSpPr>
            <p:cNvPr id="19" name="TextBox 18">
              <a:extLst>
                <a:ext uri="{FF2B5EF4-FFF2-40B4-BE49-F238E27FC236}">
                  <a16:creationId xmlns:a16="http://schemas.microsoft.com/office/drawing/2014/main" id="{759FBE48-9E35-0442-0B9D-ADFCF80EFDB7}"/>
                </a:ext>
              </a:extLst>
            </p:cNvPr>
            <p:cNvSpPr txBox="1"/>
            <p:nvPr/>
          </p:nvSpPr>
          <p:spPr>
            <a:xfrm>
              <a:off x="4672013" y="4429125"/>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Rotate secrets and keys often!</a:t>
              </a:r>
              <a:endParaRPr lang="en-SE" sz="2800" b="1" dirty="0">
                <a:latin typeface="Ubuntu Condensed" panose="020B0506030602030204" pitchFamily="34" charset="0"/>
              </a:endParaRPr>
            </a:p>
          </p:txBody>
        </p:sp>
        <p:sp>
          <p:nvSpPr>
            <p:cNvPr id="22" name="TextBox 21">
              <a:extLst>
                <a:ext uri="{FF2B5EF4-FFF2-40B4-BE49-F238E27FC236}">
                  <a16:creationId xmlns:a16="http://schemas.microsoft.com/office/drawing/2014/main" id="{00916084-C7D5-C991-9528-65ACF3F7BD32}"/>
                </a:ext>
              </a:extLst>
            </p:cNvPr>
            <p:cNvSpPr txBox="1"/>
            <p:nvPr/>
          </p:nvSpPr>
          <p:spPr>
            <a:xfrm>
              <a:off x="4672013" y="2545631"/>
              <a:ext cx="2847974" cy="1661993"/>
            </a:xfrm>
            <a:prstGeom prst="rect">
              <a:avLst/>
            </a:prstGeom>
            <a:noFill/>
          </p:spPr>
          <p:txBody>
            <a:bodyPr wrap="square" rtlCol="0">
              <a:spAutoFit/>
            </a:bodyPr>
            <a:lstStyle/>
            <a:p>
              <a:pPr algn="ctr"/>
              <a:r>
                <a:rPr lang="en-US" sz="10200" b="1" dirty="0">
                  <a:latin typeface="Ubuntu Condensed" panose="020B0506030602030204" pitchFamily="34" charset="0"/>
                </a:rPr>
                <a:t>🔁</a:t>
              </a:r>
              <a:endParaRPr lang="en-SE" sz="10200" b="1" dirty="0">
                <a:latin typeface="Ubuntu Condensed" panose="020B0506030602030204" pitchFamily="34" charset="0"/>
              </a:endParaRPr>
            </a:p>
          </p:txBody>
        </p:sp>
      </p:grpSp>
      <p:grpSp>
        <p:nvGrpSpPr>
          <p:cNvPr id="26" name="Group 25">
            <a:extLst>
              <a:ext uri="{FF2B5EF4-FFF2-40B4-BE49-F238E27FC236}">
                <a16:creationId xmlns:a16="http://schemas.microsoft.com/office/drawing/2014/main" id="{82792C2E-6262-AB6C-9EE4-904B723C2931}"/>
              </a:ext>
            </a:extLst>
          </p:cNvPr>
          <p:cNvGrpSpPr/>
          <p:nvPr/>
        </p:nvGrpSpPr>
        <p:grpSpPr>
          <a:xfrm>
            <a:off x="8086725" y="2202701"/>
            <a:ext cx="3429000" cy="3037656"/>
            <a:chOff x="8086725" y="2345576"/>
            <a:chExt cx="3429000" cy="3037656"/>
          </a:xfrm>
        </p:grpSpPr>
        <p:sp>
          <p:nvSpPr>
            <p:cNvPr id="18" name="TextBox 17">
              <a:extLst>
                <a:ext uri="{FF2B5EF4-FFF2-40B4-BE49-F238E27FC236}">
                  <a16:creationId xmlns:a16="http://schemas.microsoft.com/office/drawing/2014/main" id="{72540C2E-156C-1919-E1C0-1D75BAE8D464}"/>
                </a:ext>
              </a:extLst>
            </p:cNvPr>
            <p:cNvSpPr txBox="1"/>
            <p:nvPr/>
          </p:nvSpPr>
          <p:spPr>
            <a:xfrm>
              <a:off x="8086725" y="4429125"/>
              <a:ext cx="3429000" cy="954107"/>
            </a:xfrm>
            <a:prstGeom prst="rect">
              <a:avLst/>
            </a:prstGeom>
            <a:noFill/>
          </p:spPr>
          <p:txBody>
            <a:bodyPr wrap="square" rtlCol="0">
              <a:spAutoFit/>
            </a:bodyPr>
            <a:lstStyle/>
            <a:p>
              <a:pPr algn="ctr"/>
              <a:r>
                <a:rPr lang="en-US" sz="2800" b="1" dirty="0">
                  <a:latin typeface="Ubuntu Condensed" panose="020B0506030602030204" pitchFamily="34" charset="0"/>
                </a:rPr>
                <a:t>Secure the secrets, keys and storage!</a:t>
              </a:r>
              <a:endParaRPr lang="en-SE" sz="2800" b="1" dirty="0">
                <a:latin typeface="Ubuntu Condensed" panose="020B0506030602030204" pitchFamily="34" charset="0"/>
              </a:endParaRPr>
            </a:p>
          </p:txBody>
        </p:sp>
        <p:sp>
          <p:nvSpPr>
            <p:cNvPr id="23" name="TextBox 22">
              <a:extLst>
                <a:ext uri="{FF2B5EF4-FFF2-40B4-BE49-F238E27FC236}">
                  <a16:creationId xmlns:a16="http://schemas.microsoft.com/office/drawing/2014/main" id="{98BD8FD2-0879-2DD8-C715-D7D5BD8040D6}"/>
                </a:ext>
              </a:extLst>
            </p:cNvPr>
            <p:cNvSpPr txBox="1"/>
            <p:nvPr/>
          </p:nvSpPr>
          <p:spPr>
            <a:xfrm>
              <a:off x="8377238"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spTree>
    <p:extLst>
      <p:ext uri="{BB962C8B-B14F-4D97-AF65-F5344CB8AC3E}">
        <p14:creationId xmlns:p14="http://schemas.microsoft.com/office/powerpoint/2010/main" val="999094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 ⌛</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 🔍</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full chain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 🕵️</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 💎</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 👤</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 👥</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 ♻️</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 🏴‍☠️</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 🚫</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 🔒</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DA232-8E45-D0E4-9143-258114B90310}"/>
              </a:ext>
            </a:extLst>
          </p:cNvPr>
          <p:cNvSpPr>
            <a:spLocks noGrp="1"/>
          </p:cNvSpPr>
          <p:nvPr>
            <p:ph type="title"/>
          </p:nvPr>
        </p:nvSpPr>
        <p:spPr>
          <a:xfrm>
            <a:off x="873350" y="489746"/>
            <a:ext cx="10551900" cy="763500"/>
          </a:xfrm>
        </p:spPr>
        <p:txBody>
          <a:bodyPr/>
          <a:lstStyle/>
          <a:p>
            <a:pPr algn="ctr"/>
            <a:r>
              <a:rPr lang="en-US" dirty="0"/>
              <a:t>Quiz time! Which solution is more secure?</a:t>
            </a:r>
            <a:br>
              <a:rPr lang="en-US" dirty="0"/>
            </a:br>
            <a:r>
              <a:rPr lang="en-US" dirty="0"/>
              <a:t>(Give the audience 10 seconds and point to a direction left/right, then say: it depends)</a:t>
            </a:r>
            <a:endParaRPr lang="en-SE" dirty="0"/>
          </a:p>
        </p:txBody>
      </p:sp>
      <p:sp>
        <p:nvSpPr>
          <p:cNvPr id="10" name="Text Placeholder 9">
            <a:extLst>
              <a:ext uri="{FF2B5EF4-FFF2-40B4-BE49-F238E27FC236}">
                <a16:creationId xmlns:a16="http://schemas.microsoft.com/office/drawing/2014/main" id="{F3B46BAE-484F-49C6-E462-759AF9CBFCA1}"/>
              </a:ext>
            </a:extLst>
          </p:cNvPr>
          <p:cNvSpPr>
            <a:spLocks noGrp="1"/>
          </p:cNvSpPr>
          <p:nvPr>
            <p:ph type="body" idx="1"/>
          </p:nvPr>
        </p:nvSpPr>
        <p:spPr/>
        <p:txBody>
          <a:bodyPr/>
          <a:lstStyle/>
          <a:p>
            <a:pPr>
              <a:spcBef>
                <a:spcPts val="600"/>
              </a:spcBef>
            </a:pPr>
            <a:r>
              <a:rPr lang="en-US" sz="1600" dirty="0"/>
              <a:t>Service Principal with Federated Credential, used in a service connection in Azure DevOps</a:t>
            </a:r>
          </a:p>
          <a:p>
            <a:pPr lvl="1">
              <a:lnSpc>
                <a:spcPct val="100000"/>
              </a:lnSpc>
              <a:spcBef>
                <a:spcPts val="600"/>
              </a:spcBef>
            </a:pPr>
            <a:r>
              <a:rPr lang="en-US" sz="1600" dirty="0"/>
              <a:t>Can all pipelines use it?</a:t>
            </a:r>
          </a:p>
          <a:p>
            <a:pPr lvl="1">
              <a:spcBef>
                <a:spcPts val="600"/>
              </a:spcBef>
            </a:pPr>
            <a:r>
              <a:rPr lang="en-US" sz="1600" dirty="0"/>
              <a:t>Is it automatically triggered when new code is committed, and who can contribute with code?</a:t>
            </a:r>
          </a:p>
          <a:p>
            <a:pPr lvl="1">
              <a:spcBef>
                <a:spcPts val="600"/>
              </a:spcBef>
            </a:pPr>
            <a:r>
              <a:rPr lang="en-US" sz="1600" dirty="0"/>
              <a:t>Can someone override branch policies?</a:t>
            </a:r>
          </a:p>
          <a:p>
            <a:pPr lvl="1">
              <a:spcBef>
                <a:spcPts val="600"/>
              </a:spcBef>
            </a:pPr>
            <a:r>
              <a:rPr lang="en-US" sz="1600" dirty="0"/>
              <a:t>Who can add credentials to the service principal?</a:t>
            </a:r>
          </a:p>
          <a:p>
            <a:pPr lvl="1">
              <a:spcBef>
                <a:spcPts val="600"/>
              </a:spcBef>
            </a:pPr>
            <a:r>
              <a:rPr lang="en-US" sz="1600" dirty="0"/>
              <a:t>Is the pipeline running on Microsoft-hosted agents, or self-hosted? Can we set up Conditional Access policies based on Location?</a:t>
            </a:r>
          </a:p>
        </p:txBody>
      </p:sp>
      <p:sp>
        <p:nvSpPr>
          <p:cNvPr id="11" name="Text Placeholder 10">
            <a:extLst>
              <a:ext uri="{FF2B5EF4-FFF2-40B4-BE49-F238E27FC236}">
                <a16:creationId xmlns:a16="http://schemas.microsoft.com/office/drawing/2014/main" id="{B1B6C393-9710-E67C-3F65-B63E2B97CAF4}"/>
              </a:ext>
            </a:extLst>
          </p:cNvPr>
          <p:cNvSpPr>
            <a:spLocks noGrp="1"/>
          </p:cNvSpPr>
          <p:nvPr>
            <p:ph type="body" idx="2"/>
          </p:nvPr>
        </p:nvSpPr>
        <p:spPr/>
        <p:txBody>
          <a:bodyPr/>
          <a:lstStyle/>
          <a:p>
            <a:pPr>
              <a:spcBef>
                <a:spcPts val="600"/>
              </a:spcBef>
            </a:pPr>
            <a:r>
              <a:rPr lang="en-US" sz="1600" dirty="0"/>
              <a:t>User-Assigned Managed Identity used for a web app, assigned to a VM in Azure</a:t>
            </a:r>
          </a:p>
          <a:p>
            <a:pPr lvl="1">
              <a:spcBef>
                <a:spcPts val="600"/>
              </a:spcBef>
            </a:pPr>
            <a:r>
              <a:rPr lang="en-US" sz="1600" dirty="0"/>
              <a:t>Who can log into the VM?</a:t>
            </a:r>
          </a:p>
          <a:p>
            <a:pPr lvl="1">
              <a:spcBef>
                <a:spcPts val="600"/>
              </a:spcBef>
            </a:pPr>
            <a:r>
              <a:rPr lang="en-US" sz="1600" dirty="0"/>
              <a:t>Can anyone assign the identity to more resources?</a:t>
            </a:r>
          </a:p>
          <a:p>
            <a:pPr lvl="1">
              <a:spcBef>
                <a:spcPts val="600"/>
              </a:spcBef>
            </a:pPr>
            <a:endParaRPr lang="en-SE" sz="1600" dirty="0"/>
          </a:p>
        </p:txBody>
      </p:sp>
    </p:spTree>
    <p:extLst>
      <p:ext uri="{BB962C8B-B14F-4D97-AF65-F5344CB8AC3E}">
        <p14:creationId xmlns:p14="http://schemas.microsoft.com/office/powerpoint/2010/main" val="3375069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a:xfrm>
            <a:off x="2703300" y="367663"/>
            <a:ext cx="6785400" cy="763500"/>
          </a:xfrm>
        </p:spPr>
        <p:txBody>
          <a:bodyPr/>
          <a:lstStyle/>
          <a:p>
            <a:r>
              <a:rPr lang="en-US" dirty="0"/>
              <a:t>Summary</a:t>
            </a:r>
            <a:endParaRPr lang="en-SE" dirty="0"/>
          </a:p>
        </p:txBody>
      </p:sp>
      <p:sp>
        <p:nvSpPr>
          <p:cNvPr id="7" name="Text Placeholder 6">
            <a:extLst>
              <a:ext uri="{FF2B5EF4-FFF2-40B4-BE49-F238E27FC236}">
                <a16:creationId xmlns:a16="http://schemas.microsoft.com/office/drawing/2014/main" id="{71240F48-C416-D594-CFB0-576E123A55A6}"/>
              </a:ext>
            </a:extLst>
          </p:cNvPr>
          <p:cNvSpPr>
            <a:spLocks noGrp="1"/>
          </p:cNvSpPr>
          <p:nvPr>
            <p:ph type="body" idx="1"/>
          </p:nvPr>
        </p:nvSpPr>
        <p:spPr>
          <a:xfrm>
            <a:off x="2703302" y="2520950"/>
            <a:ext cx="6785400" cy="3436500"/>
          </a:xfrm>
        </p:spPr>
        <p:txBody>
          <a:bodyPr/>
          <a:lstStyle/>
          <a:p>
            <a:r>
              <a:rPr lang="en-US" dirty="0"/>
              <a:t>These are some of the pitfalls from my own experience, and there are countless more out there. There are many products that we didn’t dig into today that you can utilize in Azure, and many of them are great and should be looked into.</a:t>
            </a:r>
          </a:p>
          <a:p>
            <a:pPr lvl="1"/>
            <a:r>
              <a:rPr lang="en-US" dirty="0"/>
              <a:t>Stuff like Azure Policy, Sentinel and Defender (for Cloud Apps, for DevOps) which can show stuff like unusual credentials added to an app, or secrets left in files in your repositories</a:t>
            </a:r>
          </a:p>
          <a:p>
            <a:pPr marL="107950" indent="0">
              <a:buNone/>
            </a:pPr>
            <a:endParaRPr lang="en-US" dirty="0"/>
          </a:p>
          <a:p>
            <a:pPr marL="107950" indent="0">
              <a:buNone/>
            </a:pPr>
            <a:endParaRPr lang="en-US" dirty="0"/>
          </a:p>
        </p:txBody>
      </p:sp>
      <p:sp>
        <p:nvSpPr>
          <p:cNvPr id="3" name="TextBox 2">
            <a:extLst>
              <a:ext uri="{FF2B5EF4-FFF2-40B4-BE49-F238E27FC236}">
                <a16:creationId xmlns:a16="http://schemas.microsoft.com/office/drawing/2014/main" id="{2CA7626B-46F6-E28E-4CB3-A49C04748997}"/>
              </a:ext>
            </a:extLst>
          </p:cNvPr>
          <p:cNvSpPr txBox="1"/>
          <p:nvPr/>
        </p:nvSpPr>
        <p:spPr>
          <a:xfrm>
            <a:off x="1328737" y="1401875"/>
            <a:ext cx="10029826" cy="646331"/>
          </a:xfrm>
          <a:prstGeom prst="rect">
            <a:avLst/>
          </a:prstGeom>
          <a:noFill/>
        </p:spPr>
        <p:txBody>
          <a:bodyPr wrap="square">
            <a:spAutoFit/>
          </a:bodyPr>
          <a:lstStyle/>
          <a:p>
            <a:r>
              <a:rPr lang="en-SE" sz="3600" dirty="0"/>
              <a:t>🔓🛠️🚀📝🔐⌛🔍🕵️💎👤👥♻️🏴‍☠️🚫🔒</a:t>
            </a:r>
          </a:p>
        </p:txBody>
      </p:sp>
    </p:spTree>
    <p:extLst>
      <p:ext uri="{BB962C8B-B14F-4D97-AF65-F5344CB8AC3E}">
        <p14:creationId xmlns:p14="http://schemas.microsoft.com/office/powerpoint/2010/main" val="3343334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5448603"/>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3064" y="4425528"/>
              <a:ext cx="423927" cy="423927"/>
            </a:xfrm>
            <a:prstGeom prst="rect">
              <a:avLst/>
            </a:prstGeom>
          </p:spPr>
        </p:pic>
      </p:grpSp>
      <p:grpSp>
        <p:nvGrpSpPr>
          <p:cNvPr id="2" name="Group 1">
            <a:extLst>
              <a:ext uri="{FF2B5EF4-FFF2-40B4-BE49-F238E27FC236}">
                <a16:creationId xmlns:a16="http://schemas.microsoft.com/office/drawing/2014/main" id="{D3F2CE46-A92F-7D99-1784-2CC30BC5DAA5}"/>
              </a:ext>
            </a:extLst>
          </p:cNvPr>
          <p:cNvGrpSpPr/>
          <p:nvPr/>
        </p:nvGrpSpPr>
        <p:grpSpPr>
          <a:xfrm>
            <a:off x="9112702" y="6165003"/>
            <a:ext cx="3202695" cy="594478"/>
            <a:chOff x="9112702" y="121391"/>
            <a:chExt cx="3202695" cy="594478"/>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340051" y="219001"/>
              <a:ext cx="391206" cy="383223"/>
            </a:xfrm>
            <a:prstGeom prst="rect">
              <a:avLst/>
            </a:prstGeom>
            <a:effectLst/>
          </p:spPr>
        </p:pic>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7"/>
            <a:srcRect/>
            <a:stretch/>
          </p:blipFill>
          <p:spPr>
            <a:xfrm>
              <a:off x="9779001" y="253374"/>
              <a:ext cx="320788" cy="327872"/>
            </a:xfrm>
            <a:prstGeom prst="rect">
              <a:avLst/>
            </a:prstGeom>
            <a:effec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DEF71-2A36-FDDE-AC7B-6E0145D45622}"/>
              </a:ext>
            </a:extLst>
          </p:cNvPr>
          <p:cNvSpPr>
            <a:spLocks noGrp="1"/>
          </p:cNvSpPr>
          <p:nvPr>
            <p:ph type="title"/>
          </p:nvPr>
        </p:nvSpPr>
        <p:spPr/>
        <p:txBody>
          <a:bodyPr/>
          <a:lstStyle/>
          <a:p>
            <a:r>
              <a:rPr lang="en-US" dirty="0"/>
              <a:t>PLACEHOLDER – THANK SPONSORS AND REMINDER TO EVALUATE THE SESSION AFTERWARDS</a:t>
            </a:r>
            <a:endParaRPr lang="en-SE" dirty="0"/>
          </a:p>
        </p:txBody>
      </p:sp>
    </p:spTree>
    <p:extLst>
      <p:ext uri="{BB962C8B-B14F-4D97-AF65-F5344CB8AC3E}">
        <p14:creationId xmlns:p14="http://schemas.microsoft.com/office/powerpoint/2010/main" val="40308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80899"/>
                <a:ext cx="5732488" cy="43369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4373"/>
                <a:ext cx="3576484" cy="405351"/>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1970</TotalTime>
  <Words>1756</Words>
  <Application>Microsoft Office PowerPoint</Application>
  <PresentationFormat>Widescreen</PresentationFormat>
  <Paragraphs>247</Paragraphs>
  <Slides>42</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Poppins</vt:lpstr>
      <vt:lpstr>Catamaran</vt:lpstr>
      <vt:lpstr>Barlow Condensed</vt:lpstr>
      <vt:lpstr>Ubuntu Condensed</vt:lpstr>
      <vt:lpstr>Segoe UI Semibold</vt:lpstr>
      <vt:lpstr>Abril Fatface</vt:lpstr>
      <vt:lpstr>Aldrich</vt:lpstr>
      <vt:lpstr>Calibri</vt:lpstr>
      <vt:lpstr>Homemade Apple</vt:lpstr>
      <vt:lpstr>Segoe UI</vt:lpstr>
      <vt:lpstr>Arial</vt:lpstr>
      <vt:lpstr>Griffy</vt:lpstr>
      <vt:lpstr>SlidesMania</vt:lpstr>
      <vt:lpstr>Security Pitfalls for Workload Identities in Azure</vt:lpstr>
      <vt:lpstr>PowerPoint Presentation</vt:lpstr>
      <vt:lpstr>PowerPoint Presentation</vt:lpstr>
      <vt:lpstr>PowerPoint Presentation</vt:lpstr>
      <vt:lpstr>PowerPoint Presentation</vt:lpstr>
      <vt:lpstr>PLACEHOLDER – THANK SPONSORS AND REMINDER TO EVALUATE THE SESSION AFTERWARDS</vt:lpstr>
      <vt:lpstr>Session Overview </vt:lpstr>
      <vt:lpstr>Identity Types</vt:lpstr>
      <vt:lpstr>Identity</vt:lpstr>
      <vt:lpstr>Identity</vt:lpstr>
      <vt:lpstr>PowerPoint Presentation</vt:lpstr>
      <vt:lpstr>PowerPoint Presentation</vt:lpstr>
      <vt:lpstr>Identity</vt:lpstr>
      <vt:lpstr>PowerPoint Presentation</vt:lpstr>
      <vt:lpstr>PowerPoint Presentation</vt:lpstr>
      <vt:lpstr>Notes</vt:lpstr>
      <vt:lpstr>Security Pitfalls</vt:lpstr>
      <vt:lpstr>Principle of Least Privilege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of Least Privilege 🔒</vt:lpstr>
      <vt:lpstr>Quiz time! Which solution is more secure? (Give the audience 10 seconds and point to a direction left/right, then say: it depends)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244</cp:revision>
  <dcterms:modified xsi:type="dcterms:W3CDTF">2024-02-11T21:20:19Z</dcterms:modified>
</cp:coreProperties>
</file>